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</p:sldIdLst>
  <p:sldSz cx="12192000" cy="6858000"/>
  <p:notesSz cx="6858000" cy="9144000"/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52EA-515D-25B4-B20A-C0DE009F9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1C666-41D5-CE61-A8A0-0DB030EBE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9D0B-35EF-DDC8-277B-1A816FB3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B92CB-5A18-C57D-4B63-67E2A363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8E7F-A014-2D67-40CB-605351A2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86936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A086-C409-C9DA-B835-3A618C1D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6DBBA-2FBD-0126-A342-11347FFD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603D7-9976-88B4-E55B-F1E5622B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A2D93-6DAF-6584-3E3A-07895BE8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FC768-173F-DEAF-0467-56A272FC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09793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92219-8EA1-D766-49E1-4DF4D96E4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1213D-C5C9-C37E-9DDC-73506ADF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2F59-F371-7749-263A-28F4D0CF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A652-5DA7-0B6A-AA01-8CFC5E70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560D3-5548-22E8-F4AB-ED6B393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73248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9ABA-69D0-2F40-9FC9-53156D59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0AFF-D5B2-EFF4-4D5D-48327DFA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9D7A-F8D8-F5E6-B0F9-B16E69CA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5E2E2-37B6-D944-ECAA-A18162AE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C593-75D9-7202-A29A-E912A9C9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7340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0FF3-B464-F978-ED95-92E2BC5F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BD18-A67C-383A-E03D-C1B68020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21B3-A199-5E58-D141-0BAC5CBF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ECED-5777-EFD9-67B6-F4A3DF4C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279A-14AB-9ABB-5B06-BE18A7F9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9512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106-0FCE-1171-5DA9-22A7B206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1708B-5D23-E4C3-0EF7-98856A65F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45754-933D-3D24-E53A-10888DEC4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B3A4A-5B71-B617-4893-841E9FE2C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6B11C-7E9D-E7E7-C391-FB3B83AA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4855F-4ED5-D471-1E4B-D0FBA7E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24097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7CC-3801-8EF0-81EB-9EF917FD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65DA-A1D9-4DF5-F438-28B4AB00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50FA4-BA57-03A8-73A9-8B1390C0A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CF253-987C-6131-BCF2-1527B57B4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3896C-9F0E-F721-80B8-0DED35B95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73819-C76C-0A53-0E92-EB7A2EF2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4E2C3-D931-83E6-5554-DA4D87C3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A7F96-7204-028A-11BD-2BADF422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39131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B9A-3E00-26F5-6E21-3DC3202C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A978D-71F7-A275-3BB3-C53ED65D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CD09D-12EF-9D54-0325-B6F45BDC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3CE14-36B2-0328-2EB1-A7679F8B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8902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C1711-43F7-584E-7151-B1879DAC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88E9C-FA89-E2A4-A4FB-9E0FC205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B49C-0841-7AED-C635-0854DD72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78333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A8B6-AD35-358D-A347-F59367FD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071F-C14C-9AF7-A635-CF7A5E47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C77FF-07B7-53D0-F159-449616C45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3710C-B5F5-8ED2-A995-7EF1344B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F8262-99E4-6E4D-7BB8-81BCBE57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5B443-913B-7E22-37A3-95F3BE20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434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6D8-EF47-7567-B9BB-A05FA09F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19556E-AA40-768D-7745-B1DD8A0F7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1068F-8B9A-42B2-05F1-FA7E85B9C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F7CD-5BC8-4BBC-01CE-520D89A1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B1266-AF0D-B9C9-C9DA-F8270CF7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D608-5222-ACAA-3A1D-C6B85019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8003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EF842-79EC-3F58-67D9-F9262384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C3059-4ACF-B3E3-9E5F-803259658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1FAFD-0C57-177B-2C4E-82F71DD95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F13A-B7E7-E25E-AE18-3E0FFD554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EDB0F-104F-8911-044D-F0E31359C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614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D6EFF-71A3-7C1F-156F-3D34CAF2529F}"/>
              </a:ext>
            </a:extLst>
          </p:cNvPr>
          <p:cNvSpPr txBox="1"/>
          <p:nvPr/>
        </p:nvSpPr>
        <p:spPr>
          <a:xfrm>
            <a:off x="4229715" y="642375"/>
            <a:ext cx="25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Investigación de contexto</a:t>
            </a:r>
            <a:endParaRPr lang="en-A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89CDB-D752-53AC-3AF0-6B840466EF95}"/>
              </a:ext>
            </a:extLst>
          </p:cNvPr>
          <p:cNvSpPr txBox="1"/>
          <p:nvPr/>
        </p:nvSpPr>
        <p:spPr>
          <a:xfrm>
            <a:off x="710829" y="1278193"/>
            <a:ext cx="46408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Objetivos:</a:t>
            </a:r>
          </a:p>
          <a:p>
            <a:pPr marL="342900" indent="-342900"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cómo los usuarios interactúan actualmente con la app de alarmas.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los desafíos que enfrentan.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los flujos de trabajo que siguen. 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Descubrir áreas donde los usuarios experimentan frustración, confusión o barreras, lo que puede ofrecer oportunidades clave para mejoras o innovaciones.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Medir la usabilidad y accesibilidad del producto o servicio existente, determinando la facilidad con la que los usuarios pueden completar tareas y alcanzar sus objetivos. 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s-CO" dirty="0"/>
          </a:p>
          <a:p>
            <a:endParaRPr lang="es-CO" dirty="0"/>
          </a:p>
          <a:p>
            <a:r>
              <a:rPr lang="en-US" dirty="0"/>
              <a:t>Transcript de la </a:t>
            </a:r>
            <a:r>
              <a:rPr lang="en-US" dirty="0" err="1"/>
              <a:t>Entrevista</a:t>
            </a:r>
            <a:r>
              <a:rPr lang="en-US" dirty="0"/>
              <a:t>: https://docs.google.com/document/d/1D9q5XL8JyexdosJZwiR6MlgAI2ivhlZQIKpEfKhxdaI/edit</a:t>
            </a:r>
            <a:endParaRPr lang="en-AS" dirty="0"/>
          </a:p>
        </p:txBody>
      </p:sp>
      <p:pic>
        <p:nvPicPr>
          <p:cNvPr id="5" name="Picture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25AB207-E230-E08D-2526-1EF204D3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9" y="2823624"/>
            <a:ext cx="4930007" cy="24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1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C4D1-AA5F-06F2-C8BF-D232C66D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in a movie theater&#10;&#10;Description automatically generated">
            <a:extLst>
              <a:ext uri="{FF2B5EF4-FFF2-40B4-BE49-F238E27FC236}">
                <a16:creationId xmlns:a16="http://schemas.microsoft.com/office/drawing/2014/main" id="{0F47FDAC-8D7C-C193-5391-95529C74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9" y="1100311"/>
            <a:ext cx="1539247" cy="786596"/>
          </a:xfrm>
          <a:prstGeom prst="rect">
            <a:avLst/>
          </a:prstGeom>
        </p:spPr>
      </p:pic>
      <p:pic>
        <p:nvPicPr>
          <p:cNvPr id="29" name="Picture 28" descr="A group of people playing football&#10;&#10;Description automatically generated">
            <a:extLst>
              <a:ext uri="{FF2B5EF4-FFF2-40B4-BE49-F238E27FC236}">
                <a16:creationId xmlns:a16="http://schemas.microsoft.com/office/drawing/2014/main" id="{426D21E4-E1B1-74CF-B2DC-5DF470C9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04" y="1073437"/>
            <a:ext cx="1195047" cy="813470"/>
          </a:xfrm>
          <a:prstGeom prst="rect">
            <a:avLst/>
          </a:prstGeom>
        </p:spPr>
      </p:pic>
      <p:pic>
        <p:nvPicPr>
          <p:cNvPr id="31" name="Picture 30" descr="A group of people in a room&#10;&#10;Description automatically generated">
            <a:extLst>
              <a:ext uri="{FF2B5EF4-FFF2-40B4-BE49-F238E27FC236}">
                <a16:creationId xmlns:a16="http://schemas.microsoft.com/office/drawing/2014/main" id="{00859399-D0B7-27DA-B0F5-2D660A0B0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9" y="1996018"/>
            <a:ext cx="1539247" cy="1018148"/>
          </a:xfrm>
          <a:prstGeom prst="rect">
            <a:avLst/>
          </a:prstGeom>
        </p:spPr>
      </p:pic>
      <p:pic>
        <p:nvPicPr>
          <p:cNvPr id="33" name="Picture 32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3E3815FE-555A-83D7-6AA1-A1C536485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04" y="2098356"/>
            <a:ext cx="1484824" cy="8134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B6D936-10EF-1C38-CACC-6DF2D1817527}"/>
              </a:ext>
            </a:extLst>
          </p:cNvPr>
          <p:cNvSpPr txBox="1"/>
          <p:nvPr/>
        </p:nvSpPr>
        <p:spPr>
          <a:xfrm>
            <a:off x="246035" y="3225615"/>
            <a:ext cx="234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Vive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Bogotá. </a:t>
            </a:r>
            <a:r>
              <a:rPr lang="en-US" sz="1200" dirty="0" err="1"/>
              <a:t>Trabaja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centro</a:t>
            </a:r>
            <a:r>
              <a:rPr lang="en-US" sz="1200" dirty="0"/>
              <a:t>. </a:t>
            </a:r>
            <a:r>
              <a:rPr lang="en-US" sz="1200" dirty="0" err="1"/>
              <a:t>Juega</a:t>
            </a:r>
            <a:r>
              <a:rPr lang="en-US" sz="1200" dirty="0"/>
              <a:t> </a:t>
            </a:r>
            <a:r>
              <a:rPr lang="en-US" sz="1200" dirty="0" err="1"/>
              <a:t>fútbol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domingos</a:t>
            </a:r>
            <a:r>
              <a:rPr lang="en-US" sz="1200" dirty="0"/>
              <a:t>, le </a:t>
            </a:r>
            <a:r>
              <a:rPr lang="en-US" sz="1200" dirty="0" err="1"/>
              <a:t>gusta</a:t>
            </a:r>
            <a:r>
              <a:rPr lang="en-US" sz="1200" dirty="0"/>
              <a:t> </a:t>
            </a:r>
            <a:r>
              <a:rPr lang="en-US" sz="1200" dirty="0" err="1"/>
              <a:t>ir</a:t>
            </a:r>
            <a:r>
              <a:rPr lang="en-US" sz="1200" dirty="0"/>
              <a:t> de rumba con </a:t>
            </a:r>
            <a:r>
              <a:rPr lang="en-US" sz="1200" dirty="0" err="1"/>
              <a:t>su</a:t>
            </a:r>
            <a:r>
              <a:rPr lang="en-US" sz="1200" dirty="0"/>
              <a:t> pareja, </a:t>
            </a:r>
            <a:r>
              <a:rPr lang="en-US" sz="1200" dirty="0" err="1"/>
              <a:t>el</a:t>
            </a:r>
            <a:r>
              <a:rPr lang="en-US" sz="1200" dirty="0"/>
              <a:t> cine, y pasar </a:t>
            </a:r>
            <a:r>
              <a:rPr lang="en-US" sz="1200" dirty="0" err="1"/>
              <a:t>tiempo</a:t>
            </a:r>
            <a:r>
              <a:rPr lang="en-US" sz="1200" dirty="0"/>
              <a:t> con sus </a:t>
            </a:r>
            <a:r>
              <a:rPr lang="en-US" sz="1200" dirty="0" err="1"/>
              <a:t>hijos</a:t>
            </a:r>
            <a:r>
              <a:rPr lang="en-US" sz="1200" dirty="0"/>
              <a:t>. </a:t>
            </a:r>
            <a:endParaRPr lang="en-A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6F1A1-5E86-0439-06FB-00E019D85400}"/>
              </a:ext>
            </a:extLst>
          </p:cNvPr>
          <p:cNvSpPr txBox="1"/>
          <p:nvPr/>
        </p:nvSpPr>
        <p:spPr>
          <a:xfrm>
            <a:off x="471948" y="442452"/>
            <a:ext cx="229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Usuario</a:t>
            </a:r>
            <a:r>
              <a:rPr lang="en-US" dirty="0"/>
              <a:t>: Felipe Gomez</a:t>
            </a:r>
          </a:p>
          <a:p>
            <a:endParaRPr lang="en-AS" dirty="0"/>
          </a:p>
        </p:txBody>
      </p:sp>
      <p:pic>
        <p:nvPicPr>
          <p:cNvPr id="13" name="Picture 12" descr="A red bus on a brick road&#10;&#10;Description automatically generated">
            <a:extLst>
              <a:ext uri="{FF2B5EF4-FFF2-40B4-BE49-F238E27FC236}">
                <a16:creationId xmlns:a16="http://schemas.microsoft.com/office/drawing/2014/main" id="{3DD41A14-0FCB-AAFF-3503-CF01CF506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90" y="938329"/>
            <a:ext cx="2521696" cy="1008678"/>
          </a:xfrm>
          <a:prstGeom prst="rect">
            <a:avLst/>
          </a:prstGeom>
        </p:spPr>
      </p:pic>
      <p:pic>
        <p:nvPicPr>
          <p:cNvPr id="17" name="Picture 16" descr="A person riding a bicycle on a blue bike path&#10;&#10;Description automatically generated">
            <a:extLst>
              <a:ext uri="{FF2B5EF4-FFF2-40B4-BE49-F238E27FC236}">
                <a16:creationId xmlns:a16="http://schemas.microsoft.com/office/drawing/2014/main" id="{85C6AC84-7169-3FE9-B193-F7E05CDBA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90" y="2044292"/>
            <a:ext cx="2377247" cy="1335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C582C9-7B18-3796-1E8D-2A416F695FCB}"/>
              </a:ext>
            </a:extLst>
          </p:cNvPr>
          <p:cNvSpPr txBox="1"/>
          <p:nvPr/>
        </p:nvSpPr>
        <p:spPr>
          <a:xfrm>
            <a:off x="4023802" y="291998"/>
            <a:ext cx="274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transporta en Transmilenio y bicicleta</a:t>
            </a:r>
            <a:endParaRPr lang="en-AS" dirty="0"/>
          </a:p>
        </p:txBody>
      </p:sp>
      <p:pic>
        <p:nvPicPr>
          <p:cNvPr id="23" name="Picture 22" descr="Aerial view of a park with a river&#10;&#10;Description automatically generated">
            <a:extLst>
              <a:ext uri="{FF2B5EF4-FFF2-40B4-BE49-F238E27FC236}">
                <a16:creationId xmlns:a16="http://schemas.microsoft.com/office/drawing/2014/main" id="{4A49927E-EECB-091B-ABE8-1E1F4C1EE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9" y="4552015"/>
            <a:ext cx="2797277" cy="20979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3E59C8-736B-8BC9-4F76-64E347C67FDB}"/>
              </a:ext>
            </a:extLst>
          </p:cNvPr>
          <p:cNvSpPr txBox="1"/>
          <p:nvPr/>
        </p:nvSpPr>
        <p:spPr>
          <a:xfrm>
            <a:off x="3891808" y="3536352"/>
            <a:ext cx="2749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Sus espacios </a:t>
            </a:r>
            <a:r>
              <a:rPr lang="en-US" sz="1200" dirty="0"/>
              <a:t>‘</a:t>
            </a:r>
            <a:r>
              <a:rPr lang="en-US" sz="1200" dirty="0" err="1"/>
              <a:t>Sagrados</a:t>
            </a:r>
            <a:r>
              <a:rPr lang="en-US" sz="1200" dirty="0"/>
              <a:t>’ son:</a:t>
            </a:r>
          </a:p>
          <a:p>
            <a:r>
              <a:rPr lang="en-US" sz="1200" dirty="0"/>
              <a:t>Parque Simon Bolivar para </a:t>
            </a:r>
            <a:r>
              <a:rPr lang="en-US" sz="1200" dirty="0" err="1"/>
              <a:t>jugar</a:t>
            </a:r>
            <a:r>
              <a:rPr lang="en-US" sz="1200" dirty="0"/>
              <a:t> </a:t>
            </a:r>
            <a:r>
              <a:rPr lang="en-US" sz="1200" dirty="0" err="1"/>
              <a:t>futbol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Discoteca</a:t>
            </a:r>
            <a:r>
              <a:rPr lang="en-US" sz="1200" dirty="0"/>
              <a:t> y cine. </a:t>
            </a:r>
          </a:p>
          <a:p>
            <a:r>
              <a:rPr lang="en-US" sz="1200" dirty="0" err="1"/>
              <a:t>Tambi</a:t>
            </a:r>
            <a:r>
              <a:rPr lang="es-CO" sz="1200" dirty="0" err="1"/>
              <a:t>én</a:t>
            </a:r>
            <a:r>
              <a:rPr lang="es-CO" sz="1200" dirty="0"/>
              <a:t> frecuenta su trabajo y se mueve mucho por el centro de Bogotá.</a:t>
            </a:r>
            <a:endParaRPr lang="en-AS" sz="1200" dirty="0"/>
          </a:p>
        </p:txBody>
      </p:sp>
      <p:pic>
        <p:nvPicPr>
          <p:cNvPr id="26" name="Picture 25" descr="A street with colorful buildings and mountains in the background&#10;&#10;Description automatically generated">
            <a:extLst>
              <a:ext uri="{FF2B5EF4-FFF2-40B4-BE49-F238E27FC236}">
                <a16:creationId xmlns:a16="http://schemas.microsoft.com/office/drawing/2014/main" id="{2DD33203-65FE-BCB0-876E-ADCCB647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14" y="4766184"/>
            <a:ext cx="2657475" cy="1724025"/>
          </a:xfrm>
          <a:prstGeom prst="rect">
            <a:avLst/>
          </a:prstGeom>
        </p:spPr>
      </p:pic>
      <p:pic>
        <p:nvPicPr>
          <p:cNvPr id="30" name="Picture 29" descr="A cartoon of a family&#10;&#10;Description automatically generated">
            <a:extLst>
              <a:ext uri="{FF2B5EF4-FFF2-40B4-BE49-F238E27FC236}">
                <a16:creationId xmlns:a16="http://schemas.microsoft.com/office/drawing/2014/main" id="{6883EDC4-AA21-8CDD-4F83-02F029FADE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72" y="470050"/>
            <a:ext cx="2143125" cy="2143125"/>
          </a:xfrm>
          <a:prstGeom prst="rect">
            <a:avLst/>
          </a:prstGeom>
        </p:spPr>
      </p:pic>
      <p:pic>
        <p:nvPicPr>
          <p:cNvPr id="34" name="Picture 33" descr="A silhouette of hands holding each other's fingers&#10;&#10;Description automatically generated">
            <a:extLst>
              <a:ext uri="{FF2B5EF4-FFF2-40B4-BE49-F238E27FC236}">
                <a16:creationId xmlns:a16="http://schemas.microsoft.com/office/drawing/2014/main" id="{9116B5A6-68F1-75F9-0C7C-EE2FB9230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04" y="1088782"/>
            <a:ext cx="2237373" cy="1252929"/>
          </a:xfrm>
          <a:prstGeom prst="rect">
            <a:avLst/>
          </a:prstGeom>
        </p:spPr>
      </p:pic>
      <p:pic>
        <p:nvPicPr>
          <p:cNvPr id="37" name="Picture 36" descr="A group of people clinking cups&#10;&#10;Description automatically generated">
            <a:extLst>
              <a:ext uri="{FF2B5EF4-FFF2-40B4-BE49-F238E27FC236}">
                <a16:creationId xmlns:a16="http://schemas.microsoft.com/office/drawing/2014/main" id="{5D414A60-DEFD-092E-A4CC-432FF02E76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86" y="2582586"/>
            <a:ext cx="2323655" cy="1594833"/>
          </a:xfrm>
          <a:prstGeom prst="rect">
            <a:avLst/>
          </a:prstGeom>
        </p:spPr>
      </p:pic>
      <p:pic>
        <p:nvPicPr>
          <p:cNvPr id="39" name="Picture 38" descr="A group of men in sports uniforms hugging each other&#10;&#10;Description automatically generated">
            <a:extLst>
              <a:ext uri="{FF2B5EF4-FFF2-40B4-BE49-F238E27FC236}">
                <a16:creationId xmlns:a16="http://schemas.microsoft.com/office/drawing/2014/main" id="{29F1B0DA-8B2B-03EF-CEFD-042955359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21" y="2697233"/>
            <a:ext cx="2265679" cy="13469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8F63CC6-CC61-2EBA-3B99-E53D7FF6F779}"/>
              </a:ext>
            </a:extLst>
          </p:cNvPr>
          <p:cNvSpPr txBox="1"/>
          <p:nvPr/>
        </p:nvSpPr>
        <p:spPr>
          <a:xfrm>
            <a:off x="7695264" y="176981"/>
            <a:ext cx="3847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 gente: Familia </a:t>
            </a:r>
            <a:r>
              <a:rPr lang="en-US" dirty="0"/>
              <a:t>(</a:t>
            </a:r>
            <a:r>
              <a:rPr lang="en-US" dirty="0" err="1"/>
              <a:t>esposa</a:t>
            </a:r>
            <a:r>
              <a:rPr lang="en-US" dirty="0"/>
              <a:t> y 2 </a:t>
            </a:r>
            <a:r>
              <a:rPr lang="en-US" dirty="0" err="1"/>
              <a:t>hijos</a:t>
            </a:r>
            <a:r>
              <a:rPr lang="en-US" dirty="0"/>
              <a:t>), Pareja, Amigos </a:t>
            </a:r>
            <a:r>
              <a:rPr lang="en-US" dirty="0" err="1"/>
              <a:t>oficina</a:t>
            </a:r>
            <a:r>
              <a:rPr lang="en-US" dirty="0"/>
              <a:t> y amigos de </a:t>
            </a:r>
            <a:r>
              <a:rPr lang="en-US" dirty="0" err="1"/>
              <a:t>fútbol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6399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7F058B-4886-F9ED-B0FD-CBC5D512B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6522C4B-96B6-7BAF-BF89-3BA1AD9A6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84" r="1" b="1"/>
          <a:stretch/>
        </p:blipFill>
        <p:spPr>
          <a:xfrm>
            <a:off x="-3447" y="-1"/>
            <a:ext cx="12195447" cy="68797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9414" y="-733991"/>
            <a:ext cx="3020876" cy="12206596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567EA8-C72D-4B9B-D23F-6B2E9F9C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6" y="0"/>
            <a:ext cx="2843402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38704" y="21736"/>
            <a:ext cx="3152862" cy="6858008"/>
          </a:xfrm>
          <a:prstGeom prst="rect">
            <a:avLst/>
          </a:prstGeom>
          <a:gradFill flip="none" rotWithShape="1">
            <a:gsLst>
              <a:gs pos="5000">
                <a:schemeClr val="accent5">
                  <a:alpha val="48000"/>
                </a:schemeClr>
              </a:gs>
              <a:gs pos="42000">
                <a:schemeClr val="accent5">
                  <a:alpha val="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447" y="5288433"/>
            <a:ext cx="12199706" cy="1591311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9000">
                <a:schemeClr val="accent2">
                  <a:alpha val="0"/>
                </a:schemeClr>
              </a:gs>
            </a:gsLst>
            <a:lin ang="588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924B03-77BD-EAE3-2854-43363FF8E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84596" y="2224929"/>
            <a:ext cx="3866773" cy="54428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F2000-92EF-EFC8-4E9F-0621A5D591F3}"/>
              </a:ext>
            </a:extLst>
          </p:cNvPr>
          <p:cNvSpPr txBox="1"/>
          <p:nvPr/>
        </p:nvSpPr>
        <p:spPr>
          <a:xfrm>
            <a:off x="859028" y="4121944"/>
            <a:ext cx="7927785" cy="16206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09B0E-191C-FF08-D8A5-9859DE0D18D4}"/>
              </a:ext>
            </a:extLst>
          </p:cNvPr>
          <p:cNvSpPr txBox="1"/>
          <p:nvPr/>
        </p:nvSpPr>
        <p:spPr>
          <a:xfrm>
            <a:off x="471948" y="442452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Usuario</a:t>
            </a:r>
            <a:r>
              <a:rPr lang="en-US" dirty="0"/>
              <a:t>:</a:t>
            </a:r>
          </a:p>
          <a:p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374378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199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Garzon, Fernando</dc:creator>
  <cp:lastModifiedBy>Garzon, Fernando</cp:lastModifiedBy>
  <cp:revision>5</cp:revision>
  <dcterms:created xsi:type="dcterms:W3CDTF">2024-02-02T22:39:17Z</dcterms:created>
  <dcterms:modified xsi:type="dcterms:W3CDTF">2024-02-03T21:37:17Z</dcterms:modified>
</cp:coreProperties>
</file>